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98" r:id="rId3"/>
    <p:sldId id="292" r:id="rId4"/>
    <p:sldId id="307" r:id="rId5"/>
    <p:sldId id="293" r:id="rId6"/>
    <p:sldId id="301" r:id="rId7"/>
    <p:sldId id="300" r:id="rId8"/>
    <p:sldId id="304" r:id="rId9"/>
    <p:sldId id="294" r:id="rId10"/>
    <p:sldId id="295" r:id="rId11"/>
    <p:sldId id="297" r:id="rId12"/>
    <p:sldId id="305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1" autoAdjust="0"/>
    <p:restoredTop sz="86443" autoAdjust="0"/>
  </p:normalViewPr>
  <p:slideViewPr>
    <p:cSldViewPr>
      <p:cViewPr varScale="1">
        <p:scale>
          <a:sx n="93" d="100"/>
          <a:sy n="93" d="100"/>
        </p:scale>
        <p:origin x="-23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FE965-3D2E-4D9C-93C8-65975B270D5F}" type="datetimeFigureOut">
              <a:rPr lang="ru-RU"/>
              <a:pPr>
                <a:defRPr/>
              </a:pPr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72F99-606B-43A4-B684-B7DA282C97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9DCA1-14FC-46EF-8ED9-C8C1EE049FB2}" type="datetimeFigureOut">
              <a:rPr lang="ru-RU"/>
              <a:pPr>
                <a:defRPr/>
              </a:pPr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0AADF-AAF4-4471-9767-4F28FDCBB5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4E83F-06D7-4E4B-A878-9DF80BE8C02C}" type="datetimeFigureOut">
              <a:rPr lang="ru-RU"/>
              <a:pPr>
                <a:defRPr/>
              </a:pPr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D6473-D3C7-4AE6-8FE1-A5F493A547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DF10E-771B-4228-A400-1C9246252FAC}" type="datetimeFigureOut">
              <a:rPr lang="ru-RU"/>
              <a:pPr>
                <a:defRPr/>
              </a:pPr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3A675-5BA7-4169-8C66-D27F6A54E2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4E8E8-4DCC-47D6-8289-FF859B885BF9}" type="datetimeFigureOut">
              <a:rPr lang="ru-RU"/>
              <a:pPr>
                <a:defRPr/>
              </a:pPr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BB8F9-6A4B-45B8-A9BA-D10E9313F7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C1B50-D1F2-48B9-BA0B-E4E7B87134E9}" type="datetimeFigureOut">
              <a:rPr lang="ru-RU"/>
              <a:pPr>
                <a:defRPr/>
              </a:pPr>
              <a:t>16.02.2015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18B3B-5451-48D6-B64D-EA0FE6F5AE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683D1-495E-43B3-AD92-6CB95DE73A0D}" type="datetimeFigureOut">
              <a:rPr lang="ru-RU"/>
              <a:pPr>
                <a:defRPr/>
              </a:pPr>
              <a:t>16.02.2015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68286-EC40-4450-B97A-A83A067A2F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96A81-21F4-41BA-824C-B8342375EFA5}" type="datetimeFigureOut">
              <a:rPr lang="ru-RU"/>
              <a:pPr>
                <a:defRPr/>
              </a:pPr>
              <a:t>16.02.2015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8E79F-89FB-44A5-95FE-C211154598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90E7F-12C6-48B8-A6CE-006913915E67}" type="datetimeFigureOut">
              <a:rPr lang="ru-RU"/>
              <a:pPr>
                <a:defRPr/>
              </a:pPr>
              <a:t>16.02.2015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6E95B-8E45-42B9-852C-9530D6BDC0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5FE06-AA79-4471-ABF6-F44CF703DE0D}" type="datetimeFigureOut">
              <a:rPr lang="ru-RU"/>
              <a:pPr>
                <a:defRPr/>
              </a:pPr>
              <a:t>16.02.2015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99C75-1A61-4661-8F7D-4DEFC7C71A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1D21C-7F94-4173-AA25-9CBA7E18A2AE}" type="datetimeFigureOut">
              <a:rPr lang="ru-RU"/>
              <a:pPr>
                <a:defRPr/>
              </a:pPr>
              <a:t>16.02.2015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010BA-CB59-4DA3-9B0B-1F8F565B06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9147DC5-B111-4556-B209-7C002F83C7BA}" type="datetimeFigureOut">
              <a:rPr lang="ru-RU"/>
              <a:pPr>
                <a:defRPr/>
              </a:pPr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6CB8BD8-4654-4359-98DA-618BF0B5E1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857250"/>
            <a:ext cx="8229600" cy="39290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ОСНОВНЫЕ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итоги деятельности Нижегородской региональной организации 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Профсоюза работников РАН в 2014 году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428750" y="1428750"/>
            <a:ext cx="6786563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1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СПОРТИВНАЯ И КУЛЬТУРНО-МАССОВАЯ РАБОТА</a:t>
            </a:r>
          </a:p>
          <a:p>
            <a:pPr algn="just"/>
            <a:endParaRPr lang="ru-RU" sz="900">
              <a:ea typeface="Calibri" pitchFamily="34" charset="0"/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Команда Нижегородского научного центра, профинансированная ННРО, приняла участие в зимней лыжной «Академиаде-2014»  - февраль.  Команда заняла восьмое место.</a:t>
            </a:r>
            <a:endParaRPr lang="ru-RU" sz="9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600">
                <a:latin typeface="Times New Roman" pitchFamily="18" charset="0"/>
              </a:rPr>
              <a:t>Проведен третий традиционный турнир по волейболу среди команд учреждений Нижегородского научного центра  -   март. Выделены средства на: аренду спортзала, наградные материалы победителям, премирование организаторов турнира.</a:t>
            </a:r>
            <a:endParaRPr lang="ru-RU" sz="9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600">
                <a:latin typeface="Times New Roman" pitchFamily="18" charset="0"/>
              </a:rPr>
              <a:t>Команда от ННЦ по волейболу приняла участие в областной Спартакиаде профсоюзов в соревнованиях по волейболу, где заняла четвертое место.</a:t>
            </a:r>
          </a:p>
          <a:p>
            <a:pPr algn="just" eaLnBrk="0" hangingPunct="0">
              <a:buFontTx/>
              <a:buChar char="•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Проведена подписка для членов Совета газеты «Троицкий вариант» и журнала «Научное сообщество».</a:t>
            </a:r>
            <a:endParaRPr lang="ru-RU">
              <a:cs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857250" y="357188"/>
          <a:ext cx="7723071" cy="6220226"/>
        </p:xfrm>
        <a:graphic>
          <a:graphicData uri="http://schemas.openxmlformats.org/drawingml/2006/table">
            <a:tbl>
              <a:tblPr/>
              <a:tblGrid>
                <a:gridCol w="285753"/>
                <a:gridCol w="4403254"/>
                <a:gridCol w="965384"/>
                <a:gridCol w="495069"/>
                <a:gridCol w="965384"/>
                <a:gridCol w="608227"/>
              </a:tblGrid>
              <a:tr h="163386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600" b="1" i="1" u="none" strike="noStrike" dirty="0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833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latin typeface="Arial Cyr"/>
                        </a:rPr>
                        <a:t>Бюджет  ННРО ПРАН на 2014г с </a:t>
                      </a:r>
                      <a:r>
                        <a:rPr lang="ru-RU" sz="1000" b="1" i="1" u="none" strike="noStrike" dirty="0">
                          <a:latin typeface="Arial Cyr"/>
                        </a:rPr>
                        <a:t>исполнением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386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8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latin typeface="Arial Cyr"/>
                        </a:rPr>
                        <a:t>№</a:t>
                      </a:r>
                      <a:r>
                        <a:rPr lang="ru-RU" sz="1000" b="0" i="0" u="none" strike="noStrike" dirty="0" err="1">
                          <a:latin typeface="Arial Cyr"/>
                        </a:rPr>
                        <a:t>пп</a:t>
                      </a:r>
                      <a:endParaRPr lang="ru-RU" sz="1000" b="0" i="0" u="none" strike="noStrike" dirty="0">
                        <a:latin typeface="Arial Cyr"/>
                      </a:endParaRP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latin typeface="Arial Cyr"/>
                        </a:rPr>
                        <a:t>Наименование 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latin typeface="Arial Cyr"/>
                        </a:rPr>
                        <a:t>сумма,р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latin typeface="Arial Cyr"/>
                        </a:rPr>
                        <a:t>%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>
                          <a:latin typeface="Arial Cyr"/>
                        </a:rPr>
                        <a:t>исполнение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%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8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latin typeface="Arial Cyr"/>
                        </a:rPr>
                        <a:t> 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latin typeface="Arial Cyr"/>
                        </a:rPr>
                        <a:t>1. Раздел.                               Поступления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86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latin typeface="Arial Cyr"/>
                        </a:rPr>
                        <a:t>1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Поступление на счет региональной организации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1750000,00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>
                          <a:latin typeface="Arial Cyr"/>
                        </a:rPr>
                        <a:t>1861766,23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86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latin typeface="Arial Cyr"/>
                        </a:rPr>
                        <a:t>2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Остаток на 01.01.2014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572061,96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>
                          <a:latin typeface="Arial Cyr"/>
                        </a:rPr>
                        <a:t>572061,96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86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latin typeface="Arial Cyr"/>
                        </a:rPr>
                        <a:t>3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Иные поступления (</a:t>
                      </a:r>
                      <a:r>
                        <a:rPr lang="ru-RU" sz="1000" b="0" i="0" u="none" strike="noStrike" dirty="0" err="1">
                          <a:latin typeface="Arial Cyr"/>
                        </a:rPr>
                        <a:t>Обком,Кулешов</a:t>
                      </a:r>
                      <a:r>
                        <a:rPr lang="ru-RU" sz="1000" b="0" i="0" u="none" strike="noStrike" dirty="0">
                          <a:latin typeface="Arial Cyr"/>
                        </a:rPr>
                        <a:t>)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 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>
                          <a:latin typeface="Arial Cyr"/>
                        </a:rPr>
                        <a:t>4707,80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8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 dirty="0">
                          <a:latin typeface="Arial Cyr"/>
                        </a:rPr>
                        <a:t>итого по разделу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latin typeface="Arial Cyr"/>
                        </a:rPr>
                        <a:t>2322061,96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latin typeface="Arial Cyr"/>
                        </a:rPr>
                        <a:t>100,00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>
                          <a:latin typeface="Arial Cyr"/>
                        </a:rPr>
                        <a:t>2438535,99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latin typeface="Arial Cyr"/>
                        </a:rPr>
                        <a:t>100,00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8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latin typeface="Arial Cyr"/>
                        </a:rPr>
                        <a:t>2. Раздел.                                 Расходы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86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latin typeface="Arial Cyr"/>
                        </a:rPr>
                        <a:t>4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Перечисления в центральный Совет (Москва) 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350000,00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15,00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>
                          <a:latin typeface="Arial Cyr"/>
                        </a:rPr>
                        <a:t>372353,25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15,27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86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latin typeface="Arial Cyr"/>
                        </a:rPr>
                        <a:t>5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Перечисления в  </a:t>
                      </a:r>
                      <a:r>
                        <a:rPr lang="ru-RU" sz="1000" b="0" i="0" u="none" strike="noStrike" dirty="0" err="1">
                          <a:latin typeface="Arial Cyr"/>
                        </a:rPr>
                        <a:t>Облсовпроф</a:t>
                      </a:r>
                      <a:r>
                        <a:rPr lang="ru-RU" sz="1000" b="0" i="0" u="none" strike="noStrike" dirty="0">
                          <a:latin typeface="Arial Cyr"/>
                        </a:rPr>
                        <a:t> (Н.Новгород)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70000,00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3,00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>
                          <a:latin typeface="Arial Cyr"/>
                        </a:rPr>
                        <a:t>74470,64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3,05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86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latin typeface="Arial Cyr"/>
                        </a:rPr>
                        <a:t>6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Конференции (Лагуна, Уфа)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370000,00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15,90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 dirty="0">
                          <a:latin typeface="Arial Cyr"/>
                        </a:rPr>
                        <a:t>304378,20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12,48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86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latin typeface="Arial Cyr"/>
                        </a:rPr>
                        <a:t>7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в т.ч. Лагуна  -   151000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 dirty="0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86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latin typeface="Arial Cyr"/>
                        </a:rPr>
                        <a:t>8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Уфа -   153378,20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 dirty="0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86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latin typeface="Arial Cyr"/>
                        </a:rPr>
                        <a:t>9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Командировки 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60000,00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2,50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 dirty="0">
                          <a:latin typeface="Arial Cyr"/>
                        </a:rPr>
                        <a:t>40697,20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1,67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86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latin typeface="Arial Cyr"/>
                        </a:rPr>
                        <a:t>10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Матпомощь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10000,00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0,40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 dirty="0">
                          <a:latin typeface="Arial Cyr"/>
                        </a:rPr>
                        <a:t>0,00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0,00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86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latin typeface="Arial Cyr"/>
                        </a:rPr>
                        <a:t>11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ЗП с налогами 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360430,00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15,50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 dirty="0">
                          <a:latin typeface="Arial Cyr"/>
                        </a:rPr>
                        <a:t>382783,88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15,70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86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latin typeface="Arial Cyr"/>
                        </a:rPr>
                        <a:t>12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Сайт обкома (</a:t>
                      </a:r>
                      <a:r>
                        <a:rPr lang="ru-RU" sz="1000" b="0" i="0" u="none" strike="noStrike" dirty="0" err="1">
                          <a:latin typeface="Arial Cyr"/>
                        </a:rPr>
                        <a:t>Вэб</a:t>
                      </a:r>
                      <a:r>
                        <a:rPr lang="ru-RU" sz="1000" b="0" i="0" u="none" strike="noStrike" dirty="0">
                          <a:latin typeface="Arial Cyr"/>
                        </a:rPr>
                        <a:t> </a:t>
                      </a:r>
                      <a:r>
                        <a:rPr lang="ru-RU" sz="1000" b="0" i="0" u="none" strike="noStrike" dirty="0" err="1">
                          <a:latin typeface="Arial Cyr"/>
                        </a:rPr>
                        <a:t>Хостинг</a:t>
                      </a:r>
                      <a:r>
                        <a:rPr lang="ru-RU" sz="1000" b="0" i="0" u="none" strike="noStrike" dirty="0">
                          <a:latin typeface="Arial Cyr"/>
                        </a:rPr>
                        <a:t>)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4000,00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0,10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>
                          <a:latin typeface="Arial Cyr"/>
                        </a:rPr>
                        <a:t>8194,03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0,34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86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latin typeface="Arial Cyr"/>
                        </a:rPr>
                        <a:t>13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Услуги банка (в т.ч. </a:t>
                      </a:r>
                      <a:r>
                        <a:rPr lang="ru-RU" sz="1000" b="0" i="0" u="none" strike="noStrike" dirty="0" err="1">
                          <a:latin typeface="Arial Cyr"/>
                        </a:rPr>
                        <a:t>Эл.отчетность</a:t>
                      </a:r>
                      <a:r>
                        <a:rPr lang="ru-RU" sz="1000" b="0" i="0" u="none" strike="noStrike" dirty="0">
                          <a:latin typeface="Arial Cyr"/>
                        </a:rPr>
                        <a:t>)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23000,00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0,90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>
                          <a:latin typeface="Arial Cyr"/>
                        </a:rPr>
                        <a:t>20515,17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0,84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86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latin typeface="Arial Cyr"/>
                        </a:rPr>
                        <a:t>14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Обучение профактива(семинары,"Троицкий вариант")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20000,00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0,80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>
                          <a:latin typeface="Arial Cyr"/>
                        </a:rPr>
                        <a:t>22408,00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0,92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86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latin typeface="Arial Cyr"/>
                        </a:rPr>
                        <a:t>15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Канцтовары, телефон,календари,картриджи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10000,00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0,40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>
                          <a:latin typeface="Arial Cyr"/>
                        </a:rPr>
                        <a:t>18869,70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0,77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86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latin typeface="Arial Cyr"/>
                        </a:rPr>
                        <a:t>16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Награждение профактива (КРК,.Академиада)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150000,00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6,40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>
                          <a:latin typeface="Arial Cyr"/>
                        </a:rPr>
                        <a:t>40000,00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1,64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86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latin typeface="Arial Cyr"/>
                        </a:rPr>
                        <a:t>17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Здравохранение (мед.препараты, бахилы,лента к кардиографу)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40000,00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1,70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>
                          <a:latin typeface="Arial Cyr"/>
                        </a:rPr>
                        <a:t>17449,00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0,72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86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latin typeface="Arial Cyr"/>
                        </a:rPr>
                        <a:t>18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Культурно-массовая (Иваново,Новогод.подарки,значки)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30000,00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1,20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>
                          <a:latin typeface="Arial Cyr"/>
                        </a:rPr>
                        <a:t>36802,80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1,51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86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latin typeface="Arial Cyr"/>
                        </a:rPr>
                        <a:t>19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Спортивная (Академиада,воллейбол)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180000,00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7,70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>
                          <a:latin typeface="Arial Cyr"/>
                        </a:rPr>
                        <a:t>143871,50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5,90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86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latin typeface="Arial Cyr"/>
                        </a:rPr>
                        <a:t>20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Молодежная программа (Москвичев в Санкт-Петербург)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60000,00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2,50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>
                          <a:latin typeface="Arial Cyr"/>
                        </a:rPr>
                        <a:t>8648,00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0,35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258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latin typeface="Arial Cyr"/>
                        </a:rPr>
                        <a:t>21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Непредвиденные расходы (Сбербанк,доставка почты курьером)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200000,00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8,60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>
                          <a:latin typeface="Arial Cyr"/>
                        </a:rPr>
                        <a:t>12650,00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0,52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8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>
                          <a:latin typeface="Arial Cyr"/>
                        </a:rPr>
                        <a:t>итого по разделу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1937430,00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>
                          <a:latin typeface="Arial Cyr"/>
                        </a:rPr>
                        <a:t>1504091,37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86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latin typeface="Arial Cyr"/>
                        </a:rPr>
                        <a:t>22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Предполагаемый остаток на 31.12.2014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384631,96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16,50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>
                          <a:latin typeface="Arial Cyr"/>
                        </a:rPr>
                        <a:t>934444,62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38,32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86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3386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latin typeface="Arial Cyr"/>
                        </a:rPr>
                        <a:t>на 01.01.2014 года     17(зн) х 720 руб = 12240 руб  </a:t>
                      </a: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100,00</a:t>
                      </a: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386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latin typeface="Arial Cyr"/>
                        </a:rPr>
                        <a:t>на 01.01.2015 года     13(</a:t>
                      </a:r>
                      <a:r>
                        <a:rPr lang="ru-RU" sz="1000" b="0" i="0" u="none" strike="noStrike" dirty="0" err="1">
                          <a:latin typeface="Arial Cyr"/>
                        </a:rPr>
                        <a:t>зн</a:t>
                      </a:r>
                      <a:r>
                        <a:rPr lang="ru-RU" sz="1000" b="0" i="0" u="none" strike="noStrike" dirty="0">
                          <a:latin typeface="Arial Cyr"/>
                        </a:rPr>
                        <a:t>) </a:t>
                      </a:r>
                      <a:r>
                        <a:rPr lang="ru-RU" sz="1000" b="0" i="0" u="none" strike="noStrike" dirty="0" err="1">
                          <a:latin typeface="Arial Cyr"/>
                        </a:rPr>
                        <a:t>х</a:t>
                      </a:r>
                      <a:r>
                        <a:rPr lang="ru-RU" sz="1000" b="0" i="0" u="none" strike="noStrike" dirty="0">
                          <a:latin typeface="Arial Cyr"/>
                        </a:rPr>
                        <a:t> 720 </a:t>
                      </a:r>
                      <a:r>
                        <a:rPr lang="ru-RU" sz="1000" b="0" i="0" u="none" strike="noStrike" dirty="0" err="1">
                          <a:latin typeface="Arial Cyr"/>
                        </a:rPr>
                        <a:t>руб</a:t>
                      </a:r>
                      <a:r>
                        <a:rPr lang="ru-RU" sz="1000" b="0" i="0" u="none" strike="noStrike" dirty="0">
                          <a:latin typeface="Arial Cyr"/>
                        </a:rPr>
                        <a:t> = 9360 </a:t>
                      </a:r>
                      <a:r>
                        <a:rPr lang="ru-RU" sz="1000" b="0" i="0" u="none" strike="noStrike" dirty="0" err="1">
                          <a:latin typeface="Arial Cyr"/>
                        </a:rPr>
                        <a:t>руб</a:t>
                      </a:r>
                      <a:r>
                        <a:rPr lang="ru-RU" sz="1000" b="0" i="0" u="none" strike="noStrike" dirty="0">
                          <a:latin typeface="Arial Cyr"/>
                        </a:rPr>
                        <a:t>  </a:t>
                      </a: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3386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386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latin typeface="Arial Cyr"/>
                        </a:rPr>
                        <a:t>касса  228,27 руб.</a:t>
                      </a: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386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latin typeface="Arial Cyr"/>
                        </a:rPr>
                        <a:t>р/сч банк "Интеза"  1426644,15 руб.</a:t>
                      </a: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000125" y="571500"/>
          <a:ext cx="7286676" cy="5382382"/>
        </p:xfrm>
        <a:graphic>
          <a:graphicData uri="http://schemas.openxmlformats.org/drawingml/2006/table">
            <a:tbl>
              <a:tblPr/>
              <a:tblGrid>
                <a:gridCol w="416382"/>
                <a:gridCol w="839942"/>
                <a:gridCol w="1378367"/>
                <a:gridCol w="1442977"/>
                <a:gridCol w="958395"/>
                <a:gridCol w="893784"/>
                <a:gridCol w="1356829"/>
              </a:tblGrid>
              <a:tr h="362450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latin typeface="Arial Cyr"/>
                      </a:endParaRPr>
                    </a:p>
                  </a:txBody>
                  <a:tcPr marL="8982" marR="8982" marT="8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Статистические данные по численности </a:t>
                      </a:r>
                    </a:p>
                  </a:txBody>
                  <a:tcPr marL="8982" marR="8982" marT="8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2450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latin typeface="Arial Cyr"/>
                      </a:endParaRPr>
                    </a:p>
                  </a:txBody>
                  <a:tcPr marL="8982" marR="8982" marT="8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Нижегородской  региональной  организации</a:t>
                      </a:r>
                    </a:p>
                  </a:txBody>
                  <a:tcPr marL="8982" marR="8982" marT="8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2450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latin typeface="Arial Cyr"/>
                      </a:endParaRPr>
                    </a:p>
                  </a:txBody>
                  <a:tcPr marL="8982" marR="8982" marT="8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Профсоюза работников РАН  за 2014 год</a:t>
                      </a:r>
                    </a:p>
                  </a:txBody>
                  <a:tcPr marL="8982" marR="8982" marT="8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8082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latin typeface="Arial Cyr"/>
                      </a:endParaRPr>
                    </a:p>
                  </a:txBody>
                  <a:tcPr marL="8982" marR="8982" marT="8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8982" marR="8982" marT="8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8982" marR="8982" marT="8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8982" marR="8982" marT="8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8982" marR="8982" marT="8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8982" marR="8982" marT="8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latin typeface="Arial Cyr"/>
                      </a:endParaRPr>
                    </a:p>
                  </a:txBody>
                  <a:tcPr marL="8982" marR="8982" marT="8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4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№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пп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Наименование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Число чел.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latin typeface="Arial Cyr"/>
                        </a:rPr>
                        <a:t>Примечание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4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latin typeface="Arial Cyr"/>
                        </a:rPr>
                        <a:t>Общая численность работников на 15.12.2013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latin typeface="Arial Cyr"/>
                        </a:rPr>
                        <a:t>1862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latin typeface="Arial Cyr"/>
                        </a:rPr>
                        <a:t> 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4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latin typeface="Arial Cyr"/>
                        </a:rPr>
                        <a:t>Членов профсоюза на 15.12.2013г, из которых: 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latin typeface="Arial Cyr"/>
                        </a:rPr>
                        <a:t>1653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latin typeface="Arial Cyr"/>
                        </a:rPr>
                        <a:t> 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4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latin typeface="Arial Cyr"/>
                        </a:rPr>
                        <a:t>                                              научных сотрудников     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latin typeface="Arial Cyr"/>
                        </a:rPr>
                        <a:t>706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latin typeface="Arial Cyr"/>
                        </a:rPr>
                        <a:t>80,45%=п.3+п.4/п.1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4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latin typeface="Arial Cyr"/>
                        </a:rPr>
                        <a:t>                работников других категорий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latin typeface="Arial Cyr"/>
                        </a:rPr>
                        <a:t>792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24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latin typeface="Arial Cyr"/>
                        </a:rPr>
                        <a:t>  пенсионеров(неработающих) членов профсоюза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latin typeface="Arial Cyr"/>
                        </a:rPr>
                        <a:t>155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latin typeface="Arial Cyr"/>
                        </a:rPr>
                        <a:t> 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4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latin typeface="Arial Cyr"/>
                        </a:rPr>
                        <a:t>Общая численность работников на 15.12.2014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latin typeface="Arial Cyr"/>
                        </a:rPr>
                        <a:t>1764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latin typeface="Arial Cyr"/>
                        </a:rPr>
                        <a:t> </a:t>
                      </a:r>
                      <a:r>
                        <a:rPr lang="ru-RU" sz="1400" b="0" i="0" u="none" strike="noStrike" dirty="0" smtClean="0">
                          <a:latin typeface="Arial Cyr"/>
                        </a:rPr>
                        <a:t>94,7%=п.6 / п.1</a:t>
                      </a:r>
                      <a:endParaRPr lang="ru-RU" sz="1400" b="0" i="0" u="none" strike="noStrike" dirty="0">
                        <a:latin typeface="Arial Cyr"/>
                      </a:endParaRP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4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latin typeface="Arial Cyr"/>
                        </a:rPr>
                        <a:t>Членов профсоюза на 15.12.2014г, из которых: 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latin typeface="Arial Cyr"/>
                        </a:rPr>
                        <a:t>1668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latin typeface="Arial Cyr"/>
                        </a:rPr>
                        <a:t> </a:t>
                      </a:r>
                      <a:r>
                        <a:rPr lang="ru-RU" sz="1400" b="0" i="0" u="none" strike="noStrike" dirty="0" smtClean="0">
                          <a:latin typeface="Arial Cyr"/>
                        </a:rPr>
                        <a:t>100,9%=п.7/п.2</a:t>
                      </a:r>
                      <a:endParaRPr lang="ru-RU" sz="1400" b="0" i="0" u="none" strike="noStrike" dirty="0">
                        <a:latin typeface="Arial Cyr"/>
                      </a:endParaRP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4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latin typeface="Arial Cyr"/>
                        </a:rPr>
                        <a:t>                                              научных сотрудников     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latin typeface="Arial Cyr"/>
                        </a:rPr>
                        <a:t>610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latin typeface="Arial Cyr"/>
                        </a:rPr>
                        <a:t>85,5%=п.8+п.9/п.6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4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latin typeface="Arial Cyr"/>
                        </a:rPr>
                        <a:t>                работников других категорий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latin typeface="Arial Cyr"/>
                        </a:rPr>
                        <a:t>898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24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latin typeface="Arial Cyr"/>
                        </a:rPr>
                        <a:t>  пенсионеров(неработающих) членов профсоюза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latin typeface="Arial Cyr"/>
                        </a:rPr>
                        <a:t>160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latin typeface="Arial Cyr"/>
                        </a:rPr>
                        <a:t> </a:t>
                      </a:r>
                    </a:p>
                  </a:txBody>
                  <a:tcPr marL="8982" marR="8982" marT="89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000125" y="357188"/>
            <a:ext cx="7500938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600" b="1" i="1">
                <a:latin typeface="Calibri" pitchFamily="34" charset="0"/>
                <a:ea typeface="Calibri" pitchFamily="34" charset="0"/>
                <a:cs typeface="Times New Roman" pitchFamily="18" charset="0"/>
              </a:rPr>
              <a:t>РАБОТА   В РАМКАХ ВСЕГО ПРОФСОЮЗА  </a:t>
            </a:r>
          </a:p>
          <a:p>
            <a:pPr algn="ctr"/>
            <a:endParaRPr lang="ru-RU" sz="900">
              <a:ea typeface="Calibri" pitchFamily="34" charset="0"/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Представители ННРО принимали активное участие во всех мероприятиях, проводимых ЦС профсоюза. В.Вдовин и Я Богомолов участвовали в работе Центрального Совета и его Президиума, В.Кулешов -  в работе КРК.</a:t>
            </a:r>
            <a:endParaRPr lang="ru-RU" sz="9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600">
                <a:latin typeface="Times New Roman" pitchFamily="18" charset="0"/>
              </a:rPr>
              <a:t>Проведена  расширенная конференция Нижегородской региональной организации  (ННРО)  Профсоюза работников РАН и Совета Поволжского объединения Профсоюза РАН – январь 2014.</a:t>
            </a:r>
            <a:endParaRPr lang="ru-RU" sz="9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600">
                <a:latin typeface="Times New Roman" pitchFamily="18" charset="0"/>
              </a:rPr>
              <a:t>По итогам  обсуждения в профорганизациях учреждений ННЦ системы оценки результатов работы  научных коллективов и персональных научных сотрудников  подготовлено и направлено «Обращение» В.В. Путину, Д.В. Ливанову, В.Е. Фортову, А.Р. Хохлову – январь.</a:t>
            </a:r>
            <a:endParaRPr lang="ru-RU" sz="9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600">
                <a:latin typeface="Times New Roman" pitchFamily="18" charset="0"/>
              </a:rPr>
              <a:t>Проведены два расширенных заседания Совета ННРО 26 июня и 3 сентября, посвященные ходу и проблемам реформирования РАН с участием представителей научной общественности ННЦ и профсоюзных лидеров Поволжья.</a:t>
            </a:r>
            <a:endParaRPr lang="ru-RU" sz="9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600">
                <a:latin typeface="Times New Roman" pitchFamily="18" charset="0"/>
              </a:rPr>
              <a:t>Представитель ННРО  Семенов В.В. принял участие в работе двух заседаний РКК.</a:t>
            </a:r>
            <a:endParaRPr lang="ru-RU" sz="9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600">
                <a:latin typeface="Times New Roman" pitchFamily="18" charset="0"/>
              </a:rPr>
              <a:t>Делегация ННРО приняла участие во втором конгрессе работников образования, науки, культуры и техники - ноябрь.  </a:t>
            </a:r>
          </a:p>
          <a:p>
            <a:pPr algn="just" eaLnBrk="0" hangingPunct="0">
              <a:buFontTx/>
              <a:buChar char="•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Выполнен  по просьбе ЦС  заказ  на изготовление Почетных золотых знаков Профсоюза РАН – июнь.</a:t>
            </a:r>
          </a:p>
          <a:p>
            <a:pPr algn="just" eaLnBrk="0" hangingPunct="0">
              <a:buFontTx/>
              <a:buChar char="•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Проведена подготовка материалов для участия ЦС в конкурсе грантов для НКО на проведение ХХ Поволжской ассамблеи профсоюза РАН. Грант выигран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C:\Users\Хозяин\Desktop\Слава_3\DSC003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5575" y="-561975"/>
            <a:ext cx="11996738" cy="798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785813" y="1643063"/>
            <a:ext cx="7786687" cy="293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600" b="1" i="1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РАБОТА В РАМКАХ РЕГИОНА</a:t>
            </a:r>
          </a:p>
          <a:p>
            <a:pPr algn="ctr"/>
            <a:endParaRPr lang="ru-RU" sz="900">
              <a:ea typeface="Calibri" pitchFamily="34" charset="0"/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полной мере реализовывалось социальное партнерство с Президиумом Нижегородского НЦ РАН, предусмотренное Региональным Соглашением, регулярно велись консультации с администрацией, представители профсоюза принимали участие в заседаниях Президиума ННЦ, зам.председателя ННЦ С. Адамчик принимал участие практически во всех мероприятиях, проводимых  региональной профорганизацией.</a:t>
            </a:r>
            <a:endParaRPr lang="ru-RU" sz="9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600">
                <a:latin typeface="Times New Roman" pitchFamily="18" charset="0"/>
              </a:rPr>
              <a:t>ННРО активно взаимодействовала с Облсовпрофом в рамках подписанного с ним соглашения.</a:t>
            </a:r>
            <a:endParaRPr lang="ru-RU" sz="9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600">
                <a:latin typeface="Times New Roman" pitchFamily="18" charset="0"/>
              </a:rPr>
              <a:t>Делегация ННРО приняла активное участие в 19-ой Поволжской ассамблее -  июнь.</a:t>
            </a:r>
            <a:endParaRPr lang="ru-RU" sz="9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600">
                <a:latin typeface="Times New Roman" pitchFamily="18" charset="0"/>
              </a:rPr>
              <a:t>Установлен контакт с  двумя научными организациями, ранее входившими в РАСХН, представители которых принимали участие в работе Совета ННРО.</a:t>
            </a:r>
            <a:endParaRPr lang="ru-RU">
              <a:cs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E:\С диска С 25 сентября 2014\Рабочий стол\Слава-2\Уфа-2014\IMG_29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250" y="-2857500"/>
            <a:ext cx="17556163" cy="131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E:\С диска С 25 сентября 2014\Рабочий стол\Слава-2\Уфа-2014\IMG_3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05288" y="-3154363"/>
            <a:ext cx="17556163" cy="1316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E:\С диска С 25 сентября 2014\Рабочий стол\Слава-2\Уфа-2014\IMG_3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05288" y="-3154363"/>
            <a:ext cx="17556163" cy="1316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071563" y="1857375"/>
            <a:ext cx="7286625" cy="297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600" b="1" i="1">
                <a:latin typeface="Calibri" pitchFamily="34" charset="0"/>
                <a:ea typeface="Calibri" pitchFamily="34" charset="0"/>
                <a:cs typeface="Times New Roman" pitchFamily="18" charset="0"/>
              </a:rPr>
              <a:t>РАБОТА В СОЦИАЛЬНОЙ СФЕРЕ</a:t>
            </a:r>
          </a:p>
          <a:p>
            <a:pPr algn="ctr"/>
            <a:endParaRPr lang="ru-RU" sz="900" b="1" i="1">
              <a:ea typeface="Calibri" pitchFamily="34" charset="0"/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ru-RU" sz="1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Особое внимание ННРО оказывала работе медицинского учреждения ННЦ -  филиалу ЦКБ, которому  оказана материальная и организационная поддержка.</a:t>
            </a:r>
            <a:endParaRPr lang="ru-RU" sz="900"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ru-RU" sz="1600">
                <a:latin typeface="Times New Roman" pitchFamily="18" charset="0"/>
              </a:rPr>
              <a:t>Выигран по конкурсу Президентский грант  для НКО,  направленный на улучшение медицинского обслуживания работников ННЦ. </a:t>
            </a:r>
          </a:p>
          <a:p>
            <a:pPr eaLnBrk="0" hangingPunct="0">
              <a:buFontTx/>
              <a:buChar char="•"/>
            </a:pPr>
            <a:r>
              <a:rPr lang="ru-RU" sz="1600">
                <a:latin typeface="Times New Roman" pitchFamily="18" charset="0"/>
              </a:rPr>
              <a:t>В рамках гранта приобретено  оборудование для амбулатории на общую сумму 0,5 млн рублей, проведено повышение квалификации 13 врачам</a:t>
            </a:r>
          </a:p>
          <a:p>
            <a:pPr eaLnBrk="0" hangingPunct="0">
              <a:buFontTx/>
              <a:buChar char="•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Проведен первый этап медицинского осмотра работников ННЦ и родственников их семей.</a:t>
            </a:r>
          </a:p>
          <a:p>
            <a:pPr eaLnBrk="0" hangingPunct="0">
              <a:buFontTx/>
              <a:buChar char="•"/>
            </a:pPr>
            <a:r>
              <a:rPr lang="ru-RU" sz="1600">
                <a:latin typeface="Calibri" pitchFamily="34" charset="0"/>
              </a:rPr>
              <a:t>Оказана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юридическая</a:t>
            </a:r>
            <a:r>
              <a:rPr lang="ru-RU" sz="1600">
                <a:latin typeface="Calibri" pitchFamily="34" charset="0"/>
              </a:rPr>
              <a:t> помощь по восьми обращениям членов профсоюза. </a:t>
            </a:r>
            <a:endParaRPr lang="ru-RU" sz="1600">
              <a:cs typeface="Arial" charset="0"/>
            </a:endParaRPr>
          </a:p>
          <a:p>
            <a:pPr eaLnBrk="0" hangingPunct="0"/>
            <a:endParaRPr lang="ru-RU">
              <a:cs typeface="Arial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Cliff</Template>
  <TotalTime>685</TotalTime>
  <Words>843</Words>
  <Application>Microsoft Office PowerPoint</Application>
  <PresentationFormat>Экран (4:3)</PresentationFormat>
  <Paragraphs>242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ОСНОВНЫЕ итоги деятельности Нижегородской региональной организации   Профсоюза работников РАН в 2014 году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Электрохимические методы анализа</dc:title>
  <dc:creator>Хозяин</dc:creator>
  <cp:lastModifiedBy>Кротова Светлана</cp:lastModifiedBy>
  <cp:revision>101</cp:revision>
  <dcterms:created xsi:type="dcterms:W3CDTF">2014-12-14T18:57:54Z</dcterms:created>
  <dcterms:modified xsi:type="dcterms:W3CDTF">2015-02-16T14:41:55Z</dcterms:modified>
</cp:coreProperties>
</file>